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7" r:id="rId10"/>
    <p:sldId id="266" r:id="rId11"/>
    <p:sldId id="268" r:id="rId12"/>
    <p:sldId id="269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4151" autoAdjust="0"/>
  </p:normalViewPr>
  <p:slideViewPr>
    <p:cSldViewPr snapToGrid="0">
      <p:cViewPr varScale="1">
        <p:scale>
          <a:sx n="68" d="100"/>
          <a:sy n="68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67E10-3D8F-4CAF-B89E-F42BAAAFCC8A}" type="datetimeFigureOut">
              <a:rPr lang="nl-NL" smtClean="0"/>
              <a:t>11-1-2016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7B8B2-D3B4-43C4-B4EA-E6E101AC60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91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B8B2-D3B4-43C4-B4EA-E6E101AC6079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409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B8B2-D3B4-43C4-B4EA-E6E101AC6079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62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B8B2-D3B4-43C4-B4EA-E6E101AC6079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96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4372293" y="204746"/>
            <a:ext cx="2927668" cy="755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H4 Statistiek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684211" y="1299451"/>
            <a:ext cx="8392554" cy="651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4.1 Beeld, staaf en lijn diagram (=grafiek)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684211" y="2164545"/>
            <a:ext cx="2892707" cy="524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Beelddiagram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84211" y="2689412"/>
            <a:ext cx="5716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aantallen worden aangegeven door een afbeelding (figuurtjes/pictogrammen)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www.wiskunde.net/images/uitwerkingen/beelddiagram-339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153" y="1757086"/>
            <a:ext cx="4779124" cy="28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vak 8"/>
          <p:cNvSpPr txBox="1"/>
          <p:nvPr/>
        </p:nvSpPr>
        <p:spPr>
          <a:xfrm>
            <a:off x="793786" y="3838636"/>
            <a:ext cx="42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Hoeveel posters zijn er op woensdag verkocht?</a:t>
            </a:r>
          </a:p>
        </p:txBody>
      </p:sp>
      <p:sp>
        <p:nvSpPr>
          <p:cNvPr id="10" name="Rechthoek 9"/>
          <p:cNvSpPr/>
          <p:nvPr/>
        </p:nvSpPr>
        <p:spPr>
          <a:xfrm>
            <a:off x="766893" y="4610642"/>
            <a:ext cx="360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Hoeveel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posters zijn er totaal in week 36 verkocht?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14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6" grpId="0" build="p"/>
      <p:bldP spid="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647831" y="140577"/>
            <a:ext cx="7370227" cy="65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4.4 Gemiddelde en modus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kstvak 48"/>
          <p:cNvSpPr txBox="1"/>
          <p:nvPr/>
        </p:nvSpPr>
        <p:spPr>
          <a:xfrm>
            <a:off x="1135978" y="806155"/>
            <a:ext cx="3133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Gemiddelde</a:t>
            </a:r>
          </a:p>
        </p:txBody>
      </p:sp>
      <p:sp>
        <p:nvSpPr>
          <p:cNvPr id="9" name="Rechthoek 8"/>
          <p:cNvSpPr/>
          <p:nvPr/>
        </p:nvSpPr>
        <p:spPr>
          <a:xfrm>
            <a:off x="1061534" y="1200637"/>
            <a:ext cx="7779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Bij een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groot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aantal waarnemingen is het soms handig om het gemiddelde te berekenen met behulp van een frequentietabel.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Frequentie is: hoe vaak komt het getal voor (=turven!) </a:t>
            </a:r>
            <a:endParaRPr lang="nl-NL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061534" y="2308819"/>
            <a:ext cx="1807279" cy="406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Voorbeeld:</a:t>
            </a:r>
          </a:p>
        </p:txBody>
      </p:sp>
      <p:sp>
        <p:nvSpPr>
          <p:cNvPr id="34" name="Rechthoek 33"/>
          <p:cNvSpPr/>
          <p:nvPr/>
        </p:nvSpPr>
        <p:spPr>
          <a:xfrm>
            <a:off x="7625532" y="2027080"/>
            <a:ext cx="11798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Uren t.v.</a:t>
            </a: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178" y="2746975"/>
            <a:ext cx="5439896" cy="1779405"/>
          </a:xfrm>
          <a:prstGeom prst="rect">
            <a:avLst/>
          </a:prstGeom>
        </p:spPr>
      </p:pic>
      <p:sp>
        <p:nvSpPr>
          <p:cNvPr id="35" name="Rechthoek 34"/>
          <p:cNvSpPr/>
          <p:nvPr/>
        </p:nvSpPr>
        <p:spPr>
          <a:xfrm>
            <a:off x="9086922" y="2039017"/>
            <a:ext cx="16504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Frequentie</a:t>
            </a: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7902533" y="251324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nl-NL" sz="2000" dirty="0"/>
          </a:p>
        </p:txBody>
      </p:sp>
      <p:grpSp>
        <p:nvGrpSpPr>
          <p:cNvPr id="37" name="Groep 36"/>
          <p:cNvGrpSpPr/>
          <p:nvPr/>
        </p:nvGrpSpPr>
        <p:grpSpPr>
          <a:xfrm>
            <a:off x="7625532" y="2008156"/>
            <a:ext cx="2787982" cy="3096000"/>
            <a:chOff x="6753951" y="2441711"/>
            <a:chExt cx="2787982" cy="3096000"/>
          </a:xfrm>
        </p:grpSpPr>
        <p:cxnSp>
          <p:nvCxnSpPr>
            <p:cNvPr id="15" name="Rechte verbindingslijn 14"/>
            <p:cNvCxnSpPr/>
            <p:nvPr/>
          </p:nvCxnSpPr>
          <p:spPr>
            <a:xfrm>
              <a:off x="8041341" y="2441711"/>
              <a:ext cx="26894" cy="30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/>
            <p:cNvCxnSpPr/>
            <p:nvPr/>
          </p:nvCxnSpPr>
          <p:spPr>
            <a:xfrm>
              <a:off x="6753951" y="2830378"/>
              <a:ext cx="2787982" cy="175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echthoek 42"/>
          <p:cNvSpPr/>
          <p:nvPr/>
        </p:nvSpPr>
        <p:spPr>
          <a:xfrm>
            <a:off x="7891363" y="2955779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sz="2000" dirty="0"/>
          </a:p>
        </p:txBody>
      </p:sp>
      <p:sp>
        <p:nvSpPr>
          <p:cNvPr id="44" name="Rechthoek 43"/>
          <p:cNvSpPr/>
          <p:nvPr/>
        </p:nvSpPr>
        <p:spPr>
          <a:xfrm>
            <a:off x="7891363" y="3355889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nl-NL" sz="2000" dirty="0"/>
          </a:p>
        </p:txBody>
      </p:sp>
      <p:sp>
        <p:nvSpPr>
          <p:cNvPr id="45" name="Rechthoek 44"/>
          <p:cNvSpPr/>
          <p:nvPr/>
        </p:nvSpPr>
        <p:spPr>
          <a:xfrm>
            <a:off x="7889833" y="3719740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nl-NL" sz="2000" dirty="0"/>
          </a:p>
        </p:txBody>
      </p:sp>
      <p:sp>
        <p:nvSpPr>
          <p:cNvPr id="46" name="Rechthoek 45"/>
          <p:cNvSpPr/>
          <p:nvPr/>
        </p:nvSpPr>
        <p:spPr>
          <a:xfrm>
            <a:off x="7918491" y="4168027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nl-NL" sz="2000" dirty="0"/>
          </a:p>
        </p:txBody>
      </p:sp>
      <p:sp>
        <p:nvSpPr>
          <p:cNvPr id="47" name="Rechthoek 46"/>
          <p:cNvSpPr/>
          <p:nvPr/>
        </p:nvSpPr>
        <p:spPr>
          <a:xfrm>
            <a:off x="7920011" y="4600509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nl-NL" sz="2000" dirty="0"/>
          </a:p>
        </p:txBody>
      </p:sp>
      <p:sp>
        <p:nvSpPr>
          <p:cNvPr id="48" name="Rechthoek 47"/>
          <p:cNvSpPr/>
          <p:nvPr/>
        </p:nvSpPr>
        <p:spPr>
          <a:xfrm>
            <a:off x="966178" y="4578637"/>
            <a:ext cx="50356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Tip: Streep met potlood het getal door wat je hebt gehad! Begin van links naar rechts.</a:t>
            </a:r>
            <a:endParaRPr lang="nl-NL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hoek 50"/>
          <p:cNvSpPr/>
          <p:nvPr/>
        </p:nvSpPr>
        <p:spPr>
          <a:xfrm>
            <a:off x="9387371" y="2943079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nl-NL" sz="2000" dirty="0"/>
          </a:p>
        </p:txBody>
      </p:sp>
      <p:sp>
        <p:nvSpPr>
          <p:cNvPr id="52" name="Rechthoek 51"/>
          <p:cNvSpPr/>
          <p:nvPr/>
        </p:nvSpPr>
        <p:spPr>
          <a:xfrm>
            <a:off x="9400071" y="3353849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sz="2000" dirty="0"/>
          </a:p>
        </p:txBody>
      </p:sp>
      <p:sp>
        <p:nvSpPr>
          <p:cNvPr id="53" name="Rechthoek 52"/>
          <p:cNvSpPr/>
          <p:nvPr/>
        </p:nvSpPr>
        <p:spPr>
          <a:xfrm>
            <a:off x="9406733" y="4139725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sz="2000" dirty="0"/>
          </a:p>
        </p:txBody>
      </p:sp>
      <p:sp>
        <p:nvSpPr>
          <p:cNvPr id="54" name="Rechthoek 53"/>
          <p:cNvSpPr/>
          <p:nvPr/>
        </p:nvSpPr>
        <p:spPr>
          <a:xfrm>
            <a:off x="9408404" y="4580495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sz="2000" dirty="0"/>
          </a:p>
        </p:txBody>
      </p:sp>
      <p:sp>
        <p:nvSpPr>
          <p:cNvPr id="55" name="Rechthoek 54"/>
          <p:cNvSpPr/>
          <p:nvPr/>
        </p:nvSpPr>
        <p:spPr>
          <a:xfrm>
            <a:off x="9406733" y="2525862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nl-NL" sz="2000" dirty="0"/>
          </a:p>
        </p:txBody>
      </p:sp>
      <p:sp>
        <p:nvSpPr>
          <p:cNvPr id="56" name="Rechthoek 55"/>
          <p:cNvSpPr/>
          <p:nvPr/>
        </p:nvSpPr>
        <p:spPr>
          <a:xfrm>
            <a:off x="9400071" y="3731786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2000" dirty="0"/>
          </a:p>
        </p:txBody>
      </p:sp>
      <p:grpSp>
        <p:nvGrpSpPr>
          <p:cNvPr id="41" name="Groep 40"/>
          <p:cNvGrpSpPr/>
          <p:nvPr/>
        </p:nvGrpSpPr>
        <p:grpSpPr>
          <a:xfrm>
            <a:off x="9086922" y="4649899"/>
            <a:ext cx="2650395" cy="371376"/>
            <a:chOff x="8215341" y="5089592"/>
            <a:chExt cx="1462059" cy="448119"/>
          </a:xfrm>
        </p:grpSpPr>
        <p:cxnSp>
          <p:nvCxnSpPr>
            <p:cNvPr id="40" name="Rechte verbindingslijn 39"/>
            <p:cNvCxnSpPr/>
            <p:nvPr/>
          </p:nvCxnSpPr>
          <p:spPr>
            <a:xfrm>
              <a:off x="8215341" y="5537711"/>
              <a:ext cx="146205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hthoek 58"/>
            <p:cNvSpPr/>
            <p:nvPr/>
          </p:nvSpPr>
          <p:spPr>
            <a:xfrm>
              <a:off x="8875438" y="5089592"/>
              <a:ext cx="333746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000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nl-NL" sz="2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61" name="Rechthoek 60"/>
          <p:cNvSpPr/>
          <p:nvPr/>
        </p:nvSpPr>
        <p:spPr>
          <a:xfrm>
            <a:off x="9400071" y="513540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nl-NL" sz="2000" dirty="0"/>
          </a:p>
        </p:txBody>
      </p:sp>
      <p:sp>
        <p:nvSpPr>
          <p:cNvPr id="57" name="Wolkvormige toelichting 56"/>
          <p:cNvSpPr/>
          <p:nvPr/>
        </p:nvSpPr>
        <p:spPr>
          <a:xfrm>
            <a:off x="4724892" y="3277410"/>
            <a:ext cx="1608052" cy="552988"/>
          </a:xfrm>
          <a:prstGeom prst="cloudCallout">
            <a:avLst>
              <a:gd name="adj1" fmla="val 242324"/>
              <a:gd name="adj2" fmla="val 3146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Controle</a:t>
            </a:r>
            <a:endParaRPr lang="nl-NL" dirty="0"/>
          </a:p>
        </p:txBody>
      </p:sp>
      <p:sp>
        <p:nvSpPr>
          <p:cNvPr id="64" name="Rechthoek 63"/>
          <p:cNvSpPr/>
          <p:nvPr/>
        </p:nvSpPr>
        <p:spPr>
          <a:xfrm>
            <a:off x="10611440" y="2010209"/>
            <a:ext cx="9212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Klad</a:t>
            </a: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hthoek 64"/>
          <p:cNvSpPr/>
          <p:nvPr/>
        </p:nvSpPr>
        <p:spPr>
          <a:xfrm>
            <a:off x="10545013" y="2496291"/>
            <a:ext cx="11929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 x 4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16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hthoek 65"/>
          <p:cNvSpPr/>
          <p:nvPr/>
        </p:nvSpPr>
        <p:spPr>
          <a:xfrm>
            <a:off x="10595813" y="2926208"/>
            <a:ext cx="115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 x 6 =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10595000" y="3325445"/>
            <a:ext cx="115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 x 5 =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hthoek 67"/>
          <p:cNvSpPr/>
          <p:nvPr/>
        </p:nvSpPr>
        <p:spPr>
          <a:xfrm>
            <a:off x="10610772" y="3688614"/>
            <a:ext cx="115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 x 3 =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hthoek 68"/>
          <p:cNvSpPr/>
          <p:nvPr/>
        </p:nvSpPr>
        <p:spPr>
          <a:xfrm>
            <a:off x="10586040" y="4094536"/>
            <a:ext cx="115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 x 2 =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hthoek 69"/>
          <p:cNvSpPr/>
          <p:nvPr/>
        </p:nvSpPr>
        <p:spPr>
          <a:xfrm>
            <a:off x="10593134" y="4537505"/>
            <a:ext cx="115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 x 5 =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hthoek 70"/>
          <p:cNvSpPr/>
          <p:nvPr/>
        </p:nvSpPr>
        <p:spPr>
          <a:xfrm>
            <a:off x="11169407" y="5155985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158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hteraccolade 57"/>
          <p:cNvSpPr/>
          <p:nvPr/>
        </p:nvSpPr>
        <p:spPr>
          <a:xfrm rot="5400000">
            <a:off x="10271927" y="4591813"/>
            <a:ext cx="463292" cy="226934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Ovale toelichting 59"/>
              <p:cNvSpPr/>
              <p:nvPr/>
            </p:nvSpPr>
            <p:spPr>
              <a:xfrm>
                <a:off x="2463800" y="5496668"/>
                <a:ext cx="3869144" cy="1221632"/>
              </a:xfrm>
              <a:prstGeom prst="wedgeEllipseCallout">
                <a:avLst>
                  <a:gd name="adj1" fmla="val 154671"/>
                  <a:gd name="adj2" fmla="val -895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nl-NL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Gemiddelde </a:t>
                </a:r>
              </a:p>
              <a:p>
                <a:pPr algn="ctr"/>
                <a:r>
                  <a:rPr lang="nl-NL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158 : 25 </a:t>
                </a:r>
                <a14:m>
                  <m:oMath xmlns:m="http://schemas.openxmlformats.org/officeDocument/2006/math">
                    <m:r>
                      <a:rPr lang="nl-NL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nl-NL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6,32   </m:t>
                    </m:r>
                  </m:oMath>
                </a14:m>
                <a:endParaRPr lang="nl-NL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0" name="Ovale toelichting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800" y="5496668"/>
                <a:ext cx="3869144" cy="1221632"/>
              </a:xfrm>
              <a:prstGeom prst="wedgeEllipseCallout">
                <a:avLst>
                  <a:gd name="adj1" fmla="val 154671"/>
                  <a:gd name="adj2" fmla="val -8959"/>
                </a:avLst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872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9" grpId="0"/>
      <p:bldP spid="9" grpId="0"/>
      <p:bldP spid="5" grpId="0"/>
      <p:bldP spid="34" grpId="0"/>
      <p:bldP spid="35" grpId="0"/>
      <p:bldP spid="11" grpId="0"/>
      <p:bldP spid="43" grpId="0"/>
      <p:bldP spid="44" grpId="0"/>
      <p:bldP spid="45" grpId="0"/>
      <p:bldP spid="46" grpId="0"/>
      <p:bldP spid="47" grpId="0"/>
      <p:bldP spid="48" grpId="0"/>
      <p:bldP spid="51" grpId="0"/>
      <p:bldP spid="52" grpId="0"/>
      <p:bldP spid="53" grpId="0"/>
      <p:bldP spid="54" grpId="0"/>
      <p:bldP spid="55" grpId="0"/>
      <p:bldP spid="56" grpId="0"/>
      <p:bldP spid="61" grpId="0"/>
      <p:bldP spid="57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58" grpId="0" animBg="1"/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647831" y="140577"/>
            <a:ext cx="7370227" cy="65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4.4 Gemiddelde en modus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kstvak 48"/>
          <p:cNvSpPr txBox="1"/>
          <p:nvPr/>
        </p:nvSpPr>
        <p:spPr>
          <a:xfrm>
            <a:off x="1135978" y="806155"/>
            <a:ext cx="3133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Modus</a:t>
            </a:r>
          </a:p>
        </p:txBody>
      </p:sp>
      <p:sp>
        <p:nvSpPr>
          <p:cNvPr id="5" name="Rechthoek 4"/>
          <p:cNvSpPr/>
          <p:nvPr/>
        </p:nvSpPr>
        <p:spPr>
          <a:xfrm>
            <a:off x="1135978" y="2212167"/>
            <a:ext cx="1807279" cy="406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Voorbeelden:</a:t>
            </a:r>
          </a:p>
        </p:txBody>
      </p:sp>
      <p:sp>
        <p:nvSpPr>
          <p:cNvPr id="48" name="Rechthoek 47"/>
          <p:cNvSpPr/>
          <p:nvPr/>
        </p:nvSpPr>
        <p:spPr>
          <a:xfrm>
            <a:off x="1135978" y="4255262"/>
            <a:ext cx="7639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Tip: Soms is het handig om alle getallen op volgorde te zetten!</a:t>
            </a:r>
            <a:endParaRPr lang="nl-NL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35978" y="1375643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 modus is het getal, wat dan het meeste voorkomt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Denk aan mode en spijkerbroeken.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943257" y="2251376"/>
            <a:ext cx="72294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4  6  6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Modus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= 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     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frequentie is 4!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2930557" y="2952063"/>
            <a:ext cx="7538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5  5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 3  3  4  6  4  3  5  7 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Er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komt geen getal het meeste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voor, 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dus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er is ook geen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modus!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info.gsf.nl/cdb/ddb/Onderbouw/Wiskunde/plaatjes/gegevensverw/spijkerbroe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53011">
            <a:off x="9586339" y="476056"/>
            <a:ext cx="1583528" cy="158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hthoek 49"/>
          <p:cNvSpPr/>
          <p:nvPr/>
        </p:nvSpPr>
        <p:spPr>
          <a:xfrm>
            <a:off x="8584078" y="4255262"/>
            <a:ext cx="31772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5  5  5  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6  6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</a:p>
        </p:txBody>
      </p:sp>
    </p:spTree>
    <p:extLst>
      <p:ext uri="{BB962C8B-B14F-4D97-AF65-F5344CB8AC3E}">
        <p14:creationId xmlns:p14="http://schemas.microsoft.com/office/powerpoint/2010/main" val="214122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9" grpId="0"/>
      <p:bldP spid="5" grpId="0"/>
      <p:bldP spid="48" grpId="0"/>
      <p:bldP spid="3" grpId="0"/>
      <p:bldP spid="6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647831" y="140577"/>
            <a:ext cx="7370227" cy="65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4.5 Indeling in klassen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kstvak 48"/>
          <p:cNvSpPr txBox="1"/>
          <p:nvPr/>
        </p:nvSpPr>
        <p:spPr>
          <a:xfrm>
            <a:off x="1196421" y="641647"/>
            <a:ext cx="3133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Klassenindeling</a:t>
            </a:r>
          </a:p>
        </p:txBody>
      </p:sp>
      <p:sp>
        <p:nvSpPr>
          <p:cNvPr id="2" name="Rechthoek 1"/>
          <p:cNvSpPr/>
          <p:nvPr/>
        </p:nvSpPr>
        <p:spPr>
          <a:xfrm>
            <a:off x="5650506" y="3465004"/>
            <a:ext cx="62366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modale klasse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groepje getallen (=klasse),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wat dan het meeste voorkomt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dit voorbeeld: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25 - 30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frequentie is 6!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196421" y="2320982"/>
            <a:ext cx="1377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Tijd in sec</a:t>
            </a: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2855737" y="2332919"/>
            <a:ext cx="16504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Frequentie</a:t>
            </a: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1381647" y="2843612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20 - 25</a:t>
            </a:r>
            <a:endParaRPr lang="nl-NL" sz="2000" dirty="0"/>
          </a:p>
        </p:txBody>
      </p:sp>
      <p:grpSp>
        <p:nvGrpSpPr>
          <p:cNvPr id="15" name="Groep 14"/>
          <p:cNvGrpSpPr/>
          <p:nvPr/>
        </p:nvGrpSpPr>
        <p:grpSpPr>
          <a:xfrm>
            <a:off x="1382546" y="2362409"/>
            <a:ext cx="2787982" cy="2335244"/>
            <a:chOff x="6753951" y="2441711"/>
            <a:chExt cx="2787982" cy="3096000"/>
          </a:xfrm>
        </p:grpSpPr>
        <p:cxnSp>
          <p:nvCxnSpPr>
            <p:cNvPr id="16" name="Rechte verbindingslijn 15"/>
            <p:cNvCxnSpPr/>
            <p:nvPr/>
          </p:nvCxnSpPr>
          <p:spPr>
            <a:xfrm>
              <a:off x="8041341" y="2441711"/>
              <a:ext cx="26894" cy="309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6753951" y="2830378"/>
              <a:ext cx="2787982" cy="175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hthoek 17"/>
          <p:cNvSpPr/>
          <p:nvPr/>
        </p:nvSpPr>
        <p:spPr>
          <a:xfrm>
            <a:off x="1378459" y="3211206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25 - 30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1380778" y="3611691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30 - 35</a:t>
            </a:r>
            <a:endParaRPr lang="nl-NL" sz="2000" dirty="0"/>
          </a:p>
        </p:txBody>
      </p:sp>
      <p:sp>
        <p:nvSpPr>
          <p:cNvPr id="20" name="Rechthoek 19"/>
          <p:cNvSpPr/>
          <p:nvPr/>
        </p:nvSpPr>
        <p:spPr>
          <a:xfrm>
            <a:off x="1379248" y="4000942"/>
            <a:ext cx="9813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35 - 40</a:t>
            </a:r>
            <a:endParaRPr lang="nl-NL" sz="2000" dirty="0"/>
          </a:p>
        </p:txBody>
      </p:sp>
      <p:sp>
        <p:nvSpPr>
          <p:cNvPr id="23" name="Rechthoek 22"/>
          <p:cNvSpPr/>
          <p:nvPr/>
        </p:nvSpPr>
        <p:spPr>
          <a:xfrm>
            <a:off x="3156186" y="3224281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nl-NL" sz="2000" dirty="0"/>
          </a:p>
        </p:txBody>
      </p:sp>
      <p:sp>
        <p:nvSpPr>
          <p:cNvPr id="24" name="Rechthoek 23"/>
          <p:cNvSpPr/>
          <p:nvPr/>
        </p:nvSpPr>
        <p:spPr>
          <a:xfrm>
            <a:off x="3168886" y="3647751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2000" dirty="0"/>
          </a:p>
        </p:txBody>
      </p:sp>
      <p:sp>
        <p:nvSpPr>
          <p:cNvPr id="27" name="Rechthoek 26"/>
          <p:cNvSpPr/>
          <p:nvPr/>
        </p:nvSpPr>
        <p:spPr>
          <a:xfrm>
            <a:off x="3175548" y="2819764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sz="2000" dirty="0"/>
          </a:p>
        </p:txBody>
      </p:sp>
      <p:sp>
        <p:nvSpPr>
          <p:cNvPr id="28" name="Rechthoek 27"/>
          <p:cNvSpPr/>
          <p:nvPr/>
        </p:nvSpPr>
        <p:spPr>
          <a:xfrm>
            <a:off x="3168886" y="4025688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nl-NL" sz="2000" dirty="0"/>
          </a:p>
        </p:txBody>
      </p:sp>
      <p:sp>
        <p:nvSpPr>
          <p:cNvPr id="41" name="Rechthoek 40"/>
          <p:cNvSpPr/>
          <p:nvPr/>
        </p:nvSpPr>
        <p:spPr>
          <a:xfrm>
            <a:off x="5650506" y="994578"/>
            <a:ext cx="6236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klasse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een groepje getallen. In dit voorbeeld: 20- 25; 25 – 30:…. </a:t>
            </a:r>
          </a:p>
        </p:txBody>
      </p:sp>
      <p:sp>
        <p:nvSpPr>
          <p:cNvPr id="8" name="Rechthoek 7"/>
          <p:cNvSpPr/>
          <p:nvPr/>
        </p:nvSpPr>
        <p:spPr>
          <a:xfrm>
            <a:off x="5650506" y="2718068"/>
            <a:ext cx="49439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klassenbreedte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het aantal getallen.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dit voorbeeld: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5123453" y="1767370"/>
            <a:ext cx="6356686" cy="765604"/>
            <a:chOff x="5123453" y="1767370"/>
            <a:chExt cx="6356686" cy="765604"/>
          </a:xfrm>
        </p:grpSpPr>
        <p:sp>
          <p:nvSpPr>
            <p:cNvPr id="9" name="Rechthoek 8"/>
            <p:cNvSpPr/>
            <p:nvPr/>
          </p:nvSpPr>
          <p:spPr>
            <a:xfrm>
              <a:off x="6884009" y="1871413"/>
              <a:ext cx="45961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zijn </a:t>
              </a:r>
              <a:r>
                <a:rPr lang="nl-NL" sz="2000" dirty="0">
                  <a:latin typeface="Arial" panose="020B0604020202020204" pitchFamily="34" charset="0"/>
                  <a:cs typeface="Arial" panose="020B0604020202020204" pitchFamily="34" charset="0"/>
                </a:rPr>
                <a:t>de getallen: 20, 21, 22, 23, en 24!! </a:t>
              </a:r>
            </a:p>
          </p:txBody>
        </p:sp>
        <p:sp>
          <p:nvSpPr>
            <p:cNvPr id="10" name="Wolkvormige toelichting 9"/>
            <p:cNvSpPr/>
            <p:nvPr/>
          </p:nvSpPr>
          <p:spPr>
            <a:xfrm>
              <a:off x="5123453" y="1767370"/>
              <a:ext cx="1760555" cy="765604"/>
            </a:xfrm>
            <a:prstGeom prst="cloudCallout">
              <a:avLst>
                <a:gd name="adj1" fmla="val -207684"/>
                <a:gd name="adj2" fmla="val 1122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20 - 25</a:t>
              </a:r>
              <a:endParaRPr lang="nl-NL" dirty="0"/>
            </a:p>
          </p:txBody>
        </p:sp>
      </p:grpSp>
      <p:sp>
        <p:nvSpPr>
          <p:cNvPr id="46" name="Rechthoek 45"/>
          <p:cNvSpPr/>
          <p:nvPr/>
        </p:nvSpPr>
        <p:spPr>
          <a:xfrm>
            <a:off x="1196421" y="1033628"/>
            <a:ext cx="50319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Voorbeeld: </a:t>
            </a:r>
          </a:p>
          <a:p>
            <a:pPr marL="457200" indent="-457200">
              <a:buAutoNum type="arabicPlain" startAt="21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27    29    32     24    30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25   29    35    33     25    26        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1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9" grpId="0"/>
      <p:bldP spid="2" grpId="0"/>
      <p:bldP spid="12" grpId="0"/>
      <p:bldP spid="13" grpId="0"/>
      <p:bldP spid="14" grpId="0"/>
      <p:bldP spid="18" grpId="0"/>
      <p:bldP spid="19" grpId="0"/>
      <p:bldP spid="20" grpId="0"/>
      <p:bldP spid="23" grpId="0"/>
      <p:bldP spid="24" grpId="0"/>
      <p:bldP spid="27" grpId="0"/>
      <p:bldP spid="28" grpId="0"/>
      <p:bldP spid="41" grpId="0"/>
      <p:bldP spid="8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805277" y="746702"/>
            <a:ext cx="85171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l-NL" sz="2400" b="1" dirty="0"/>
              <a:t>Week ...</a:t>
            </a:r>
            <a:r>
              <a:rPr lang="nl-NL" sz="2400" dirty="0"/>
              <a:t>​</a:t>
            </a:r>
            <a:br>
              <a:rPr lang="nl-NL" sz="2400" dirty="0"/>
            </a:br>
            <a:r>
              <a:rPr lang="nl-NL" sz="2400" b="1" dirty="0" smtClean="0"/>
              <a:t>........... : </a:t>
            </a:r>
            <a:r>
              <a:rPr lang="nl-NL" sz="2400" b="1" dirty="0"/>
              <a:t>Proefwerk </a:t>
            </a:r>
            <a:r>
              <a:rPr lang="nl-NL" sz="2400" b="1" dirty="0" smtClean="0"/>
              <a:t>H4 REKENMACHINE, potlood, </a:t>
            </a:r>
            <a:r>
              <a:rPr lang="nl-NL" sz="2400" b="1" dirty="0" err="1" smtClean="0"/>
              <a:t>geo</a:t>
            </a:r>
            <a:r>
              <a:rPr lang="nl-NL" sz="2400" b="1" dirty="0" smtClean="0"/>
              <a:t>/liniaal en kompasroos mee!</a:t>
            </a:r>
            <a:r>
              <a:rPr lang="nl-NL" sz="2400" b="1" dirty="0"/>
              <a:t> </a:t>
            </a:r>
            <a:r>
              <a:rPr lang="nl-NL" sz="2400" dirty="0"/>
              <a:t>​</a:t>
            </a:r>
          </a:p>
          <a:p>
            <a:pPr fontAlgn="base"/>
            <a:r>
              <a:rPr lang="nl-NL" sz="2400" dirty="0"/>
              <a:t>​</a:t>
            </a:r>
          </a:p>
          <a:p>
            <a:pPr fontAlgn="base"/>
            <a:r>
              <a:rPr lang="nl-NL" sz="2400" dirty="0" smtClean="0"/>
              <a:t>​</a:t>
            </a:r>
            <a:endParaRPr lang="nl-NL" sz="2400" dirty="0"/>
          </a:p>
          <a:p>
            <a:pPr fontAlgn="base"/>
            <a:r>
              <a:rPr lang="nl-NL" sz="2400" b="1" dirty="0" smtClean="0"/>
              <a:t>GT</a:t>
            </a:r>
            <a:endParaRPr lang="nl-NL" sz="2400" dirty="0"/>
          </a:p>
          <a:p>
            <a:pPr fontAlgn="base"/>
            <a:r>
              <a:rPr lang="nl-NL" sz="2400" b="1" dirty="0"/>
              <a:t>Hoe leer je een proefwerk:</a:t>
            </a:r>
            <a:r>
              <a:rPr lang="nl-NL" sz="2400" dirty="0" smtClean="0"/>
              <a:t>​​</a:t>
            </a:r>
            <a:endParaRPr lang="nl-NL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nl-NL" sz="2400" b="1" dirty="0" smtClean="0"/>
              <a:t>Nakijken/doornemen</a:t>
            </a:r>
            <a:r>
              <a:rPr lang="nl-NL" sz="2400" b="1" dirty="0"/>
              <a:t>:  3, </a:t>
            </a:r>
            <a:r>
              <a:rPr lang="nl-NL" sz="2400" b="1" dirty="0" smtClean="0"/>
              <a:t>4</a:t>
            </a:r>
            <a:r>
              <a:rPr lang="nl-NL" sz="2400" b="1" dirty="0"/>
              <a:t>, 5, 8, 9, 15, 16, 20 t/m 22, 25 </a:t>
            </a:r>
            <a:r>
              <a:rPr lang="nl-NL" sz="2400" b="1" dirty="0" smtClean="0"/>
              <a:t>t/m 27 (an</a:t>
            </a:r>
            <a:r>
              <a:rPr lang="nl-NL" sz="2400" b="1" dirty="0"/>
              <a:t>tw. Staan in IL)</a:t>
            </a:r>
            <a:endParaRPr lang="nl-NL" sz="2400" b="1" dirty="0" smtClean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nl-NL" sz="2400" b="1" dirty="0" smtClean="0"/>
              <a:t>Test </a:t>
            </a:r>
            <a:r>
              <a:rPr lang="nl-NL" sz="2400" b="1" dirty="0"/>
              <a:t>jezelf doen en </a:t>
            </a:r>
            <a:r>
              <a:rPr lang="nl-NL" sz="2400" b="1" dirty="0" smtClean="0"/>
              <a:t>nakijken (antw. </a:t>
            </a:r>
            <a:r>
              <a:rPr lang="nl-NL" sz="2400" b="1" dirty="0"/>
              <a:t>s</a:t>
            </a:r>
            <a:r>
              <a:rPr lang="nl-NL" sz="2400" b="1" dirty="0" smtClean="0"/>
              <a:t>taan in je boek) </a:t>
            </a:r>
            <a:r>
              <a:rPr lang="nl-NL" sz="2400" b="1" dirty="0"/>
              <a:t>of Oefenopdrachten uit je werkboek doen.</a:t>
            </a:r>
            <a:r>
              <a:rPr lang="nl-NL" sz="2400" dirty="0" smtClean="0"/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nl-NL" sz="2400" b="1" dirty="0" smtClean="0"/>
              <a:t>KWL </a:t>
            </a:r>
            <a:r>
              <a:rPr lang="nl-NL" sz="2400" b="1" dirty="0"/>
              <a:t>doorlezen en Filmpjes bekijken(IL)</a:t>
            </a:r>
            <a:r>
              <a:rPr lang="nl-NL" sz="2400" dirty="0"/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nl-NL" sz="2400" b="1" dirty="0" smtClean="0"/>
              <a:t>Oefenen </a:t>
            </a:r>
            <a:r>
              <a:rPr lang="nl-NL" sz="2400" b="1" dirty="0"/>
              <a:t>via digitaal materiaal (IL)</a:t>
            </a:r>
            <a:r>
              <a:rPr lang="nl-NL" sz="2400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71368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728164" y="299931"/>
            <a:ext cx="8392554" cy="651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4.1 Beeld, staaf en lijn diagram (=grafiek)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1006941" y="1358660"/>
            <a:ext cx="2892707" cy="524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Staafdiagram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006941" y="1937043"/>
            <a:ext cx="5716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Verticaal lees je de aantallen af per staaf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www.hhofstede.nl/modules/cijferskla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40" y="1183848"/>
            <a:ext cx="3913094" cy="356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6198713" y="2221883"/>
            <a:ext cx="3837120" cy="3493117"/>
            <a:chOff x="5553255" y="2248777"/>
            <a:chExt cx="3837120" cy="3493117"/>
          </a:xfrm>
        </p:grpSpPr>
        <p:sp>
          <p:nvSpPr>
            <p:cNvPr id="8" name="Ovale toelichting 7"/>
            <p:cNvSpPr/>
            <p:nvPr/>
          </p:nvSpPr>
          <p:spPr>
            <a:xfrm flipH="1">
              <a:off x="8041341" y="5039861"/>
              <a:ext cx="1349034" cy="702033"/>
            </a:xfrm>
            <a:prstGeom prst="wedgeEllipseCallout">
              <a:avLst>
                <a:gd name="adj1" fmla="val -81033"/>
                <a:gd name="adj2" fmla="val -10051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Assen benoemen</a:t>
              </a:r>
              <a:endParaRPr lang="nl-NL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vale toelichting 8"/>
            <p:cNvSpPr/>
            <p:nvPr/>
          </p:nvSpPr>
          <p:spPr>
            <a:xfrm rot="21367817" flipH="1">
              <a:off x="5553255" y="2248777"/>
              <a:ext cx="1349034" cy="702033"/>
            </a:xfrm>
            <a:prstGeom prst="wedgeEllipseCallout">
              <a:avLst>
                <a:gd name="adj1" fmla="val -81033"/>
                <a:gd name="adj2" fmla="val -10051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Assen benoemen</a:t>
              </a:r>
              <a:endParaRPr lang="nl-NL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Ovale toelichting 9"/>
          <p:cNvSpPr/>
          <p:nvPr/>
        </p:nvSpPr>
        <p:spPr>
          <a:xfrm flipH="1">
            <a:off x="5472952" y="4669421"/>
            <a:ext cx="2382295" cy="702033"/>
          </a:xfrm>
          <a:prstGeom prst="wedgeEllipseCallout">
            <a:avLst>
              <a:gd name="adj1" fmla="val -81033"/>
              <a:gd name="adj2" fmla="val -1005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Horizontaal: cijfers in het midden van het hokje zetten! </a:t>
            </a:r>
            <a:endParaRPr lang="nl-NL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e toelichting 10"/>
          <p:cNvSpPr/>
          <p:nvPr/>
        </p:nvSpPr>
        <p:spPr>
          <a:xfrm flipH="1">
            <a:off x="4873476" y="3292711"/>
            <a:ext cx="2382295" cy="702033"/>
          </a:xfrm>
          <a:prstGeom prst="wedgeEllipseCallout">
            <a:avLst>
              <a:gd name="adj1" fmla="val -81033"/>
              <a:gd name="adj2" fmla="val -1005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Verticaal: cijfers langs het roosterlijntje zetten!</a:t>
            </a:r>
            <a:endParaRPr lang="nl-NL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993494" y="2544934"/>
            <a:ext cx="42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Hoeveel leerlingen hebben een </a:t>
            </a:r>
            <a:r>
              <a:rPr lang="nl-N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onvold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gehaald?</a:t>
            </a:r>
          </a:p>
        </p:txBody>
      </p:sp>
      <p:sp>
        <p:nvSpPr>
          <p:cNvPr id="5" name="Rechthoek 4"/>
          <p:cNvSpPr/>
          <p:nvPr/>
        </p:nvSpPr>
        <p:spPr>
          <a:xfrm>
            <a:off x="966601" y="3316940"/>
            <a:ext cx="360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Hoeveel leerlingen zitten er in deze klas?</a:t>
            </a:r>
          </a:p>
        </p:txBody>
      </p:sp>
    </p:spTree>
    <p:extLst>
      <p:ext uri="{BB962C8B-B14F-4D97-AF65-F5344CB8AC3E}">
        <p14:creationId xmlns:p14="http://schemas.microsoft.com/office/powerpoint/2010/main" val="26867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  <p:bldP spid="10" grpId="0" animBg="1"/>
      <p:bldP spid="11" grpId="0" animBg="1"/>
      <p:bldP spid="1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728164" y="299931"/>
            <a:ext cx="8392554" cy="651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4.1 Beeld, staaf en lijn diagram (=grafiek)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1006941" y="1358660"/>
            <a:ext cx="2892707" cy="524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Lijndiagram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006941" y="1937043"/>
            <a:ext cx="51696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Verticaal lees je de aantallen af per lijn. Punten moeten bij statistiek met rechte lijnen worden verbonden!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ep 1"/>
          <p:cNvGrpSpPr/>
          <p:nvPr/>
        </p:nvGrpSpPr>
        <p:grpSpPr>
          <a:xfrm>
            <a:off x="5906737" y="1358660"/>
            <a:ext cx="4989707" cy="3899140"/>
            <a:chOff x="5261279" y="1385554"/>
            <a:chExt cx="4989707" cy="3899140"/>
          </a:xfrm>
        </p:grpSpPr>
        <p:sp>
          <p:nvSpPr>
            <p:cNvPr id="8" name="Ovale toelichting 7"/>
            <p:cNvSpPr/>
            <p:nvPr/>
          </p:nvSpPr>
          <p:spPr>
            <a:xfrm flipH="1">
              <a:off x="8901952" y="4582661"/>
              <a:ext cx="1349034" cy="702033"/>
            </a:xfrm>
            <a:prstGeom prst="wedgeEllipseCallout">
              <a:avLst>
                <a:gd name="adj1" fmla="val -81033"/>
                <a:gd name="adj2" fmla="val -10051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Assen benoemen</a:t>
              </a:r>
              <a:endParaRPr lang="nl-NL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vale toelichting 8"/>
            <p:cNvSpPr/>
            <p:nvPr/>
          </p:nvSpPr>
          <p:spPr>
            <a:xfrm flipH="1">
              <a:off x="5261279" y="1385554"/>
              <a:ext cx="1349034" cy="702033"/>
            </a:xfrm>
            <a:prstGeom prst="wedgeEllipseCallout">
              <a:avLst>
                <a:gd name="adj1" fmla="val -105953"/>
                <a:gd name="adj2" fmla="val 4505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Assen benoemen</a:t>
              </a:r>
              <a:endParaRPr lang="nl-NL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Ovale toelichting 9"/>
          <p:cNvSpPr/>
          <p:nvPr/>
        </p:nvSpPr>
        <p:spPr>
          <a:xfrm flipH="1">
            <a:off x="5472952" y="4669421"/>
            <a:ext cx="2382295" cy="702033"/>
          </a:xfrm>
          <a:prstGeom prst="wedgeEllipseCallout">
            <a:avLst>
              <a:gd name="adj1" fmla="val -81597"/>
              <a:gd name="adj2" fmla="val -13882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Horizontaal: cijfers/afkortingen langs de roosterlijnen zetten! </a:t>
            </a:r>
            <a:endParaRPr lang="nl-NL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e toelichting 10"/>
          <p:cNvSpPr/>
          <p:nvPr/>
        </p:nvSpPr>
        <p:spPr>
          <a:xfrm flipH="1">
            <a:off x="4873476" y="3292711"/>
            <a:ext cx="2382295" cy="702033"/>
          </a:xfrm>
          <a:prstGeom prst="wedgeEllipseCallout">
            <a:avLst>
              <a:gd name="adj1" fmla="val -81033"/>
              <a:gd name="adj2" fmla="val -1005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Verticaal: cijfers langs het roosterlijntje zetten!</a:t>
            </a:r>
            <a:endParaRPr lang="nl-NL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971965" y="3059584"/>
            <a:ext cx="42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Welke maand is de minste omzet gedraaid en hoeveel?</a:t>
            </a:r>
          </a:p>
        </p:txBody>
      </p:sp>
      <p:sp>
        <p:nvSpPr>
          <p:cNvPr id="5" name="Rechthoek 4"/>
          <p:cNvSpPr/>
          <p:nvPr/>
        </p:nvSpPr>
        <p:spPr>
          <a:xfrm>
            <a:off x="925464" y="3848849"/>
            <a:ext cx="36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Hoeveel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omzet is er in juni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meer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gedraaid ten opzichte van de vorige maand?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://www.dr-aart.nl/Statistiek_bestanden/Lijndiagra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687" y="867100"/>
            <a:ext cx="3831065" cy="315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24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  <p:bldP spid="10" grpId="0" animBg="1"/>
      <p:bldP spid="11" grpId="0" animBg="1"/>
      <p:bldP spid="1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728164" y="299931"/>
            <a:ext cx="8392554" cy="65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4.2 Cirkeldiagram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1006941" y="1358660"/>
            <a:ext cx="2892707" cy="524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Cirkeldiagram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006941" y="1937043"/>
            <a:ext cx="6402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Een cirkeldiagram is verdeeld in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sectoren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sectoren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worden vaak aangegeven in procenten/aantallen. Iedere sector heeft een hoek vanuit het middelpunt.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971965" y="3395728"/>
            <a:ext cx="4992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Hoe bereken je van aantal naar procent?</a:t>
            </a:r>
          </a:p>
        </p:txBody>
      </p:sp>
      <p:grpSp>
        <p:nvGrpSpPr>
          <p:cNvPr id="3" name="Groep 2"/>
          <p:cNvGrpSpPr/>
          <p:nvPr/>
        </p:nvGrpSpPr>
        <p:grpSpPr>
          <a:xfrm>
            <a:off x="7828155" y="594651"/>
            <a:ext cx="3872753" cy="5637752"/>
            <a:chOff x="7490012" y="1045436"/>
            <a:chExt cx="3872753" cy="5637752"/>
          </a:xfrm>
        </p:grpSpPr>
        <p:pic>
          <p:nvPicPr>
            <p:cNvPr id="4098" name="Picture 2" descr="http://info.gsf.nl/cdb/ddb/Onderbouw/Wiskunde/plaatjes/gegevensverw/cirkelgrafiek1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818"/>
            <a:stretch/>
          </p:blipFill>
          <p:spPr bwMode="auto">
            <a:xfrm>
              <a:off x="7775691" y="1045436"/>
              <a:ext cx="3301393" cy="27988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http://info.gsf.nl/cdb/ddb/Onderbouw/Wiskunde/plaatjes/gegevensverw/cirkelgrafiek1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64" t="4139" r="1255" b="5539"/>
            <a:stretch/>
          </p:blipFill>
          <p:spPr bwMode="auto">
            <a:xfrm>
              <a:off x="7490012" y="3832412"/>
              <a:ext cx="3872753" cy="28507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kstvak 15"/>
          <p:cNvSpPr txBox="1"/>
          <p:nvPr/>
        </p:nvSpPr>
        <p:spPr>
          <a:xfrm>
            <a:off x="916635" y="6012799"/>
            <a:ext cx="4869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Deel/totaal x 100%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 Bussum: 2/25 x 100 = 8%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999058" y="3818901"/>
            <a:ext cx="3391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Verhoudingstabel: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4" name="Tabel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717903"/>
              </p:ext>
            </p:extLst>
          </p:nvPr>
        </p:nvGraphicFramePr>
        <p:xfrm>
          <a:off x="2491681" y="4411263"/>
          <a:ext cx="4548650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1303"/>
                <a:gridCol w="799519"/>
                <a:gridCol w="841828"/>
                <a:gridCol w="1016000"/>
              </a:tblGrid>
              <a:tr h="0"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5" name="Ondertitel 2"/>
          <p:cNvSpPr txBox="1">
            <a:spLocks/>
          </p:cNvSpPr>
          <p:nvPr/>
        </p:nvSpPr>
        <p:spPr>
          <a:xfrm>
            <a:off x="2650652" y="4385816"/>
            <a:ext cx="1870303" cy="5028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Aantal </a:t>
            </a:r>
            <a:r>
              <a:rPr lang="nl-NL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l.l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ndertitel 2"/>
          <p:cNvSpPr txBox="1">
            <a:spLocks/>
          </p:cNvSpPr>
          <p:nvPr/>
        </p:nvSpPr>
        <p:spPr>
          <a:xfrm>
            <a:off x="2650652" y="4764300"/>
            <a:ext cx="1870303" cy="5028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Procent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ndertitel 2"/>
          <p:cNvSpPr txBox="1">
            <a:spLocks/>
          </p:cNvSpPr>
          <p:nvPr/>
        </p:nvSpPr>
        <p:spPr>
          <a:xfrm>
            <a:off x="4492989" y="4414844"/>
            <a:ext cx="546033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ndertitel 2"/>
          <p:cNvSpPr txBox="1">
            <a:spLocks/>
          </p:cNvSpPr>
          <p:nvPr/>
        </p:nvSpPr>
        <p:spPr>
          <a:xfrm>
            <a:off x="4424594" y="4766364"/>
            <a:ext cx="717285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ndertitel 2"/>
          <p:cNvSpPr txBox="1">
            <a:spLocks/>
          </p:cNvSpPr>
          <p:nvPr/>
        </p:nvSpPr>
        <p:spPr>
          <a:xfrm>
            <a:off x="5356254" y="4397330"/>
            <a:ext cx="546033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ndertitel 2"/>
          <p:cNvSpPr txBox="1">
            <a:spLocks/>
          </p:cNvSpPr>
          <p:nvPr/>
        </p:nvSpPr>
        <p:spPr>
          <a:xfrm>
            <a:off x="6337603" y="4397330"/>
            <a:ext cx="546033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ndertitel 2"/>
          <p:cNvSpPr txBox="1">
            <a:spLocks/>
          </p:cNvSpPr>
          <p:nvPr/>
        </p:nvSpPr>
        <p:spPr>
          <a:xfrm>
            <a:off x="6331894" y="4777023"/>
            <a:ext cx="632099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ndertitel 2"/>
          <p:cNvSpPr txBox="1">
            <a:spLocks/>
          </p:cNvSpPr>
          <p:nvPr/>
        </p:nvSpPr>
        <p:spPr>
          <a:xfrm>
            <a:off x="5316897" y="4776498"/>
            <a:ext cx="546033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3" name="Groep 62"/>
          <p:cNvGrpSpPr/>
          <p:nvPr/>
        </p:nvGrpSpPr>
        <p:grpSpPr>
          <a:xfrm>
            <a:off x="4560820" y="3751905"/>
            <a:ext cx="841829" cy="485193"/>
            <a:chOff x="7961600" y="3135230"/>
            <a:chExt cx="841829" cy="652998"/>
          </a:xfrm>
        </p:grpSpPr>
        <p:sp>
          <p:nvSpPr>
            <p:cNvPr id="64" name="Gekromde PIJL-OMLAAG 63"/>
            <p:cNvSpPr/>
            <p:nvPr/>
          </p:nvSpPr>
          <p:spPr>
            <a:xfrm>
              <a:off x="7961600" y="3483428"/>
              <a:ext cx="841829" cy="3048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65" name="Ondertitel 2"/>
            <p:cNvSpPr txBox="1">
              <a:spLocks/>
            </p:cNvSpPr>
            <p:nvPr/>
          </p:nvSpPr>
          <p:spPr>
            <a:xfrm>
              <a:off x="8109497" y="3135230"/>
              <a:ext cx="546033" cy="38735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77500" lnSpcReduction="20000"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21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:25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6" name="Groep 65"/>
          <p:cNvGrpSpPr/>
          <p:nvPr/>
        </p:nvGrpSpPr>
        <p:grpSpPr>
          <a:xfrm>
            <a:off x="5749615" y="3792246"/>
            <a:ext cx="841829" cy="485194"/>
            <a:chOff x="7961600" y="3135230"/>
            <a:chExt cx="841829" cy="652998"/>
          </a:xfrm>
        </p:grpSpPr>
        <p:sp>
          <p:nvSpPr>
            <p:cNvPr id="67" name="Gekromde PIJL-OMLAAG 66"/>
            <p:cNvSpPr/>
            <p:nvPr/>
          </p:nvSpPr>
          <p:spPr>
            <a:xfrm>
              <a:off x="7961600" y="3483428"/>
              <a:ext cx="841829" cy="3048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68" name="Ondertitel 2"/>
            <p:cNvSpPr txBox="1">
              <a:spLocks/>
            </p:cNvSpPr>
            <p:nvPr/>
          </p:nvSpPr>
          <p:spPr>
            <a:xfrm>
              <a:off x="8109497" y="3135230"/>
              <a:ext cx="546033" cy="38735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77500" lnSpcReduction="20000"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21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x2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ep 68"/>
          <p:cNvGrpSpPr/>
          <p:nvPr/>
        </p:nvGrpSpPr>
        <p:grpSpPr>
          <a:xfrm>
            <a:off x="4618107" y="5267483"/>
            <a:ext cx="1020053" cy="521721"/>
            <a:chOff x="4952290" y="2920371"/>
            <a:chExt cx="841829" cy="677867"/>
          </a:xfrm>
        </p:grpSpPr>
        <p:sp>
          <p:nvSpPr>
            <p:cNvPr id="70" name="Gekromde PIJL-OMLAAG 69"/>
            <p:cNvSpPr/>
            <p:nvPr/>
          </p:nvSpPr>
          <p:spPr>
            <a:xfrm flipV="1">
              <a:off x="4952290" y="2920371"/>
              <a:ext cx="841829" cy="290515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71" name="Ondertitel 2"/>
            <p:cNvSpPr txBox="1">
              <a:spLocks/>
            </p:cNvSpPr>
            <p:nvPr/>
          </p:nvSpPr>
          <p:spPr>
            <a:xfrm>
              <a:off x="5100187" y="3210886"/>
              <a:ext cx="546033" cy="38735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77500" lnSpcReduction="20000"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21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:25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2" name="Groep 71"/>
          <p:cNvGrpSpPr/>
          <p:nvPr/>
        </p:nvGrpSpPr>
        <p:grpSpPr>
          <a:xfrm>
            <a:off x="5786059" y="5290053"/>
            <a:ext cx="969929" cy="499151"/>
            <a:chOff x="4952290" y="2920371"/>
            <a:chExt cx="841829" cy="677867"/>
          </a:xfrm>
        </p:grpSpPr>
        <p:sp>
          <p:nvSpPr>
            <p:cNvPr id="73" name="Gekromde PIJL-OMLAAG 72"/>
            <p:cNvSpPr/>
            <p:nvPr/>
          </p:nvSpPr>
          <p:spPr>
            <a:xfrm flipV="1">
              <a:off x="4952290" y="2920371"/>
              <a:ext cx="841829" cy="290515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74" name="Ondertitel 2"/>
            <p:cNvSpPr txBox="1">
              <a:spLocks/>
            </p:cNvSpPr>
            <p:nvPr/>
          </p:nvSpPr>
          <p:spPr>
            <a:xfrm>
              <a:off x="5100187" y="3210886"/>
              <a:ext cx="546033" cy="38735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70000" lnSpcReduction="20000"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21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x2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5" name="Ovale toelichting 74"/>
          <p:cNvSpPr/>
          <p:nvPr/>
        </p:nvSpPr>
        <p:spPr>
          <a:xfrm flipH="1">
            <a:off x="6126869" y="3120678"/>
            <a:ext cx="1349034" cy="702033"/>
          </a:xfrm>
          <a:prstGeom prst="wedgeEllipseCallout">
            <a:avLst>
              <a:gd name="adj1" fmla="val -141837"/>
              <a:gd name="adj2" fmla="val 1465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sectoren</a:t>
            </a:r>
            <a:endParaRPr lang="nl-NL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al 11"/>
          <p:cNvSpPr/>
          <p:nvPr/>
        </p:nvSpPr>
        <p:spPr>
          <a:xfrm>
            <a:off x="6292537" y="4742710"/>
            <a:ext cx="374929" cy="3784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13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  <p:bldP spid="13" grpId="0"/>
      <p:bldP spid="16" grpId="0"/>
      <p:bldP spid="17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75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3414314" y="160238"/>
            <a:ext cx="5151812" cy="65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4.2 Cirkeldiagram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kstvak 49"/>
          <p:cNvSpPr txBox="1"/>
          <p:nvPr/>
        </p:nvSpPr>
        <p:spPr>
          <a:xfrm>
            <a:off x="2123431" y="723284"/>
            <a:ext cx="8148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Hoe bereken je van een aantal naar een sectorhoek?</a:t>
            </a:r>
          </a:p>
        </p:txBody>
      </p:sp>
      <p:pic>
        <p:nvPicPr>
          <p:cNvPr id="51" name="Afbeelding 5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83" y="1130621"/>
            <a:ext cx="5189033" cy="3197774"/>
          </a:xfrm>
          <a:prstGeom prst="rect">
            <a:avLst/>
          </a:prstGeom>
        </p:spPr>
      </p:pic>
      <p:sp>
        <p:nvSpPr>
          <p:cNvPr id="52" name="Tekstvak 51"/>
          <p:cNvSpPr txBox="1"/>
          <p:nvPr/>
        </p:nvSpPr>
        <p:spPr>
          <a:xfrm>
            <a:off x="6225209" y="1372079"/>
            <a:ext cx="641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nl-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ndertitel 2"/>
          <p:cNvSpPr txBox="1">
            <a:spLocks/>
          </p:cNvSpPr>
          <p:nvPr/>
        </p:nvSpPr>
        <p:spPr>
          <a:xfrm>
            <a:off x="6545725" y="1385527"/>
            <a:ext cx="5529645" cy="587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 – (75 + 105 + 240 + 60) = 120 kinderen</a:t>
            </a:r>
            <a:endParaRPr lang="nl-N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kstvak 53"/>
          <p:cNvSpPr txBox="1"/>
          <p:nvPr/>
        </p:nvSpPr>
        <p:spPr>
          <a:xfrm>
            <a:off x="6063367" y="2723129"/>
            <a:ext cx="1116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nl-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6" name="Tabel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719108"/>
              </p:ext>
            </p:extLst>
          </p:nvPr>
        </p:nvGraphicFramePr>
        <p:xfrm>
          <a:off x="7526720" y="2549765"/>
          <a:ext cx="4548650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1303"/>
                <a:gridCol w="799519"/>
                <a:gridCol w="841828"/>
                <a:gridCol w="1016000"/>
              </a:tblGrid>
              <a:tr h="0">
                <a:tc>
                  <a:txBody>
                    <a:bodyPr/>
                    <a:lstStyle/>
                    <a:p>
                      <a:endParaRPr lang="nl-NL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nl-NL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7" name="Ondertitel 2"/>
          <p:cNvSpPr txBox="1">
            <a:spLocks/>
          </p:cNvSpPr>
          <p:nvPr/>
        </p:nvSpPr>
        <p:spPr>
          <a:xfrm>
            <a:off x="7685691" y="2524318"/>
            <a:ext cx="1870303" cy="5028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Aantal </a:t>
            </a:r>
            <a:r>
              <a:rPr lang="nl-NL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l.l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ndertitel 2"/>
          <p:cNvSpPr txBox="1">
            <a:spLocks/>
          </p:cNvSpPr>
          <p:nvPr/>
        </p:nvSpPr>
        <p:spPr>
          <a:xfrm>
            <a:off x="7685691" y="2902802"/>
            <a:ext cx="1870303" cy="5028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Sectorhoek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ndertitel 2"/>
          <p:cNvSpPr txBox="1">
            <a:spLocks/>
          </p:cNvSpPr>
          <p:nvPr/>
        </p:nvSpPr>
        <p:spPr>
          <a:xfrm>
            <a:off x="9459958" y="2553346"/>
            <a:ext cx="694785" cy="39359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ndertitel 2"/>
          <p:cNvSpPr txBox="1">
            <a:spLocks/>
          </p:cNvSpPr>
          <p:nvPr/>
        </p:nvSpPr>
        <p:spPr>
          <a:xfrm>
            <a:off x="9459633" y="2904866"/>
            <a:ext cx="717285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ndertitel 2"/>
          <p:cNvSpPr txBox="1">
            <a:spLocks/>
          </p:cNvSpPr>
          <p:nvPr/>
        </p:nvSpPr>
        <p:spPr>
          <a:xfrm>
            <a:off x="10364399" y="2535832"/>
            <a:ext cx="546033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ndertitel 2"/>
          <p:cNvSpPr txBox="1">
            <a:spLocks/>
          </p:cNvSpPr>
          <p:nvPr/>
        </p:nvSpPr>
        <p:spPr>
          <a:xfrm>
            <a:off x="11251619" y="2535832"/>
            <a:ext cx="546033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ndertitel 2"/>
          <p:cNvSpPr txBox="1">
            <a:spLocks/>
          </p:cNvSpPr>
          <p:nvPr/>
        </p:nvSpPr>
        <p:spPr>
          <a:xfrm>
            <a:off x="11245910" y="2915525"/>
            <a:ext cx="632099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ndertitel 2"/>
          <p:cNvSpPr txBox="1">
            <a:spLocks/>
          </p:cNvSpPr>
          <p:nvPr/>
        </p:nvSpPr>
        <p:spPr>
          <a:xfrm>
            <a:off x="10351936" y="2915000"/>
            <a:ext cx="546033" cy="387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0,6</a:t>
            </a: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5" name="Groep 64"/>
          <p:cNvGrpSpPr/>
          <p:nvPr/>
        </p:nvGrpSpPr>
        <p:grpSpPr>
          <a:xfrm>
            <a:off x="9595859" y="1890407"/>
            <a:ext cx="841829" cy="485193"/>
            <a:chOff x="7961600" y="3135230"/>
            <a:chExt cx="841829" cy="652998"/>
          </a:xfrm>
        </p:grpSpPr>
        <p:sp>
          <p:nvSpPr>
            <p:cNvPr id="66" name="Gekromde PIJL-OMLAAG 65"/>
            <p:cNvSpPr/>
            <p:nvPr/>
          </p:nvSpPr>
          <p:spPr>
            <a:xfrm>
              <a:off x="7961600" y="3483428"/>
              <a:ext cx="841829" cy="3048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67" name="Ondertitel 2"/>
            <p:cNvSpPr txBox="1">
              <a:spLocks/>
            </p:cNvSpPr>
            <p:nvPr/>
          </p:nvSpPr>
          <p:spPr>
            <a:xfrm>
              <a:off x="8109497" y="3135230"/>
              <a:ext cx="592009" cy="583938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77500" lnSpcReduction="20000"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21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:600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oep 67"/>
          <p:cNvGrpSpPr/>
          <p:nvPr/>
        </p:nvGrpSpPr>
        <p:grpSpPr>
          <a:xfrm>
            <a:off x="10784654" y="1930748"/>
            <a:ext cx="841829" cy="485194"/>
            <a:chOff x="7961600" y="3135230"/>
            <a:chExt cx="841829" cy="652998"/>
          </a:xfrm>
        </p:grpSpPr>
        <p:sp>
          <p:nvSpPr>
            <p:cNvPr id="69" name="Gekromde PIJL-OMLAAG 68"/>
            <p:cNvSpPr/>
            <p:nvPr/>
          </p:nvSpPr>
          <p:spPr>
            <a:xfrm>
              <a:off x="7961600" y="3483428"/>
              <a:ext cx="841829" cy="3048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70" name="Ondertitel 2"/>
            <p:cNvSpPr txBox="1">
              <a:spLocks/>
            </p:cNvSpPr>
            <p:nvPr/>
          </p:nvSpPr>
          <p:spPr>
            <a:xfrm>
              <a:off x="8109497" y="3135230"/>
              <a:ext cx="546033" cy="38735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77500" lnSpcReduction="20000"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21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x75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oep 70"/>
          <p:cNvGrpSpPr/>
          <p:nvPr/>
        </p:nvGrpSpPr>
        <p:grpSpPr>
          <a:xfrm>
            <a:off x="9653146" y="3405985"/>
            <a:ext cx="1020053" cy="521721"/>
            <a:chOff x="4952290" y="2920371"/>
            <a:chExt cx="841829" cy="677867"/>
          </a:xfrm>
        </p:grpSpPr>
        <p:sp>
          <p:nvSpPr>
            <p:cNvPr id="72" name="Gekromde PIJL-OMLAAG 71"/>
            <p:cNvSpPr/>
            <p:nvPr/>
          </p:nvSpPr>
          <p:spPr>
            <a:xfrm flipV="1">
              <a:off x="4952290" y="2920371"/>
              <a:ext cx="841829" cy="290515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73" name="Ondertitel 2"/>
            <p:cNvSpPr txBox="1">
              <a:spLocks/>
            </p:cNvSpPr>
            <p:nvPr/>
          </p:nvSpPr>
          <p:spPr>
            <a:xfrm>
              <a:off x="5100187" y="3210886"/>
              <a:ext cx="546033" cy="38735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77500" lnSpcReduction="20000"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21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:600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Groep 73"/>
          <p:cNvGrpSpPr/>
          <p:nvPr/>
        </p:nvGrpSpPr>
        <p:grpSpPr>
          <a:xfrm>
            <a:off x="10821098" y="3428558"/>
            <a:ext cx="969929" cy="499148"/>
            <a:chOff x="4952290" y="2920371"/>
            <a:chExt cx="841829" cy="677862"/>
          </a:xfrm>
        </p:grpSpPr>
        <p:sp>
          <p:nvSpPr>
            <p:cNvPr id="75" name="Gekromde PIJL-OMLAAG 74"/>
            <p:cNvSpPr/>
            <p:nvPr/>
          </p:nvSpPr>
          <p:spPr>
            <a:xfrm flipV="1">
              <a:off x="4952290" y="2920371"/>
              <a:ext cx="841829" cy="290515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76" name="Ondertitel 2"/>
            <p:cNvSpPr txBox="1">
              <a:spLocks/>
            </p:cNvSpPr>
            <p:nvPr/>
          </p:nvSpPr>
          <p:spPr>
            <a:xfrm>
              <a:off x="5135199" y="3210884"/>
              <a:ext cx="551120" cy="38734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70000" lnSpcReduction="20000"/>
            </a:bodyPr>
            <a:lstStyle>
              <a:lvl1pPr marL="0" indent="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21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8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6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None/>
                <a:defRPr sz="1400" kern="1200" cap="none">
                  <a:solidFill>
                    <a:schemeClr val="tx1">
                      <a:tint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l-NL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x75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7" name="Tekstvak 76"/>
          <p:cNvSpPr txBox="1"/>
          <p:nvPr/>
        </p:nvSpPr>
        <p:spPr>
          <a:xfrm>
            <a:off x="6622284" y="1992013"/>
            <a:ext cx="1808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Dierentuin</a:t>
            </a:r>
            <a:endParaRPr lang="nl-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5103641" y="3099792"/>
            <a:ext cx="2065887" cy="835979"/>
            <a:chOff x="4658873" y="2257377"/>
            <a:chExt cx="2065887" cy="835979"/>
          </a:xfrm>
        </p:grpSpPr>
        <p:sp>
          <p:nvSpPr>
            <p:cNvPr id="78" name="Tekstvak 77"/>
            <p:cNvSpPr txBox="1"/>
            <p:nvPr/>
          </p:nvSpPr>
          <p:spPr>
            <a:xfrm>
              <a:off x="4658873" y="2257377"/>
              <a:ext cx="20658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Manier van het wiskunde boek</a:t>
              </a:r>
              <a:endParaRPr lang="nl-NL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Rechte verbindingslijn met pijl 7"/>
            <p:cNvCxnSpPr/>
            <p:nvPr/>
          </p:nvCxnSpPr>
          <p:spPr>
            <a:xfrm flipV="1">
              <a:off x="5282753" y="2862314"/>
              <a:ext cx="820218" cy="23104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ep 78"/>
          <p:cNvGrpSpPr/>
          <p:nvPr/>
        </p:nvGrpSpPr>
        <p:grpSpPr>
          <a:xfrm>
            <a:off x="244941" y="4295729"/>
            <a:ext cx="2065887" cy="604937"/>
            <a:chOff x="4658873" y="2257377"/>
            <a:chExt cx="2065887" cy="604937"/>
          </a:xfrm>
        </p:grpSpPr>
        <p:sp>
          <p:nvSpPr>
            <p:cNvPr id="80" name="Tekstvak 79"/>
            <p:cNvSpPr txBox="1"/>
            <p:nvPr/>
          </p:nvSpPr>
          <p:spPr>
            <a:xfrm>
              <a:off x="4658873" y="2257377"/>
              <a:ext cx="20658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Andere manier:</a:t>
              </a:r>
              <a:endParaRPr lang="nl-NL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1" name="Rechte verbindingslijn met pijl 80"/>
            <p:cNvCxnSpPr/>
            <p:nvPr/>
          </p:nvCxnSpPr>
          <p:spPr>
            <a:xfrm>
              <a:off x="5329985" y="2595931"/>
              <a:ext cx="772986" cy="26638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kstvak 81"/>
          <p:cNvSpPr txBox="1"/>
          <p:nvPr/>
        </p:nvSpPr>
        <p:spPr>
          <a:xfrm>
            <a:off x="1938646" y="4644325"/>
            <a:ext cx="1116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nl-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kstvak 82"/>
          <p:cNvSpPr txBox="1"/>
          <p:nvPr/>
        </p:nvSpPr>
        <p:spPr>
          <a:xfrm>
            <a:off x="2205281" y="4332969"/>
            <a:ext cx="5285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Deel/totaal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360˚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 de Dierentuin: 75/600 x 360 = 45˚</a:t>
            </a:r>
          </a:p>
        </p:txBody>
      </p:sp>
      <p:sp>
        <p:nvSpPr>
          <p:cNvPr id="84" name="Ovaal 83"/>
          <p:cNvSpPr/>
          <p:nvPr/>
        </p:nvSpPr>
        <p:spPr>
          <a:xfrm>
            <a:off x="11291894" y="2890002"/>
            <a:ext cx="374929" cy="3784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Tekstvak 84"/>
          <p:cNvSpPr txBox="1"/>
          <p:nvPr/>
        </p:nvSpPr>
        <p:spPr>
          <a:xfrm>
            <a:off x="2205281" y="5013616"/>
            <a:ext cx="5285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 het strand: 105/600 x 360 = 63˚</a:t>
            </a:r>
          </a:p>
        </p:txBody>
      </p:sp>
      <p:sp>
        <p:nvSpPr>
          <p:cNvPr id="86" name="Tekstvak 85"/>
          <p:cNvSpPr txBox="1"/>
          <p:nvPr/>
        </p:nvSpPr>
        <p:spPr>
          <a:xfrm>
            <a:off x="2205281" y="5371551"/>
            <a:ext cx="5285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 het pretpark: 240/600 x 360 = 144˚</a:t>
            </a:r>
          </a:p>
        </p:txBody>
      </p:sp>
      <p:sp>
        <p:nvSpPr>
          <p:cNvPr id="87" name="Tekstvak 86"/>
          <p:cNvSpPr txBox="1"/>
          <p:nvPr/>
        </p:nvSpPr>
        <p:spPr>
          <a:xfrm>
            <a:off x="2175980" y="5746094"/>
            <a:ext cx="5285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 het museum: 60/600 x 360 = 36˚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2175980" y="6115385"/>
            <a:ext cx="5285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Anders: 120/600 x 360 = 72˚</a:t>
            </a:r>
          </a:p>
        </p:txBody>
      </p:sp>
    </p:spTree>
    <p:extLst>
      <p:ext uri="{BB962C8B-B14F-4D97-AF65-F5344CB8AC3E}">
        <p14:creationId xmlns:p14="http://schemas.microsoft.com/office/powerpoint/2010/main" val="377562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0" grpId="0"/>
      <p:bldP spid="52" grpId="0"/>
      <p:bldP spid="53" grpId="0"/>
      <p:bldP spid="54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77" grpId="0"/>
      <p:bldP spid="82" grpId="0"/>
      <p:bldP spid="83" grpId="0"/>
      <p:bldP spid="84" grpId="0" animBg="1"/>
      <p:bldP spid="85" grpId="0"/>
      <p:bldP spid="86" grpId="0"/>
      <p:bldP spid="87" grpId="0"/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 11"/>
          <p:cNvGrpSpPr/>
          <p:nvPr/>
        </p:nvGrpSpPr>
        <p:grpSpPr>
          <a:xfrm>
            <a:off x="3795507" y="1879534"/>
            <a:ext cx="4320000" cy="4320000"/>
            <a:chOff x="3795507" y="1879534"/>
            <a:chExt cx="4320000" cy="4320000"/>
          </a:xfrm>
        </p:grpSpPr>
        <p:sp>
          <p:nvSpPr>
            <p:cNvPr id="3" name="Ovaal 2"/>
            <p:cNvSpPr/>
            <p:nvPr/>
          </p:nvSpPr>
          <p:spPr>
            <a:xfrm>
              <a:off x="3795507" y="1879534"/>
              <a:ext cx="4320000" cy="432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/>
            <p:nvPr/>
          </p:nvSpPr>
          <p:spPr>
            <a:xfrm>
              <a:off x="5936438" y="3960380"/>
              <a:ext cx="72000" cy="72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3750525" y="602261"/>
            <a:ext cx="5191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Hoe teken je een cirkeldiagram?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363858" y="1494879"/>
            <a:ext cx="20485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Dierentuin: 45˚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strand: 63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˚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pretpark: 144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˚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museum: 36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˚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Anders: 72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˚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al 3"/>
          <p:cNvSpPr/>
          <p:nvPr/>
        </p:nvSpPr>
        <p:spPr>
          <a:xfrm>
            <a:off x="5919507" y="1835243"/>
            <a:ext cx="72000" cy="7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7431784" y="2438981"/>
            <a:ext cx="72000" cy="7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5" name="Groep 14"/>
          <p:cNvGrpSpPr/>
          <p:nvPr/>
        </p:nvGrpSpPr>
        <p:grpSpPr>
          <a:xfrm>
            <a:off x="3502000" y="1963733"/>
            <a:ext cx="4681240" cy="4137293"/>
            <a:chOff x="7289905" y="1835243"/>
            <a:chExt cx="4681240" cy="4137293"/>
          </a:xfrm>
        </p:grpSpPr>
        <p:pic>
          <p:nvPicPr>
            <p:cNvPr id="5122" name="Picture 2" descr="http://portal3.rdmc.ou.nl/kbWiskunde/kbWapp/images/hoeken/Introductie%20hoeken_bestanden/image006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9905" y="1835243"/>
              <a:ext cx="4681240" cy="4137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Ovaal 15"/>
            <p:cNvSpPr/>
            <p:nvPr/>
          </p:nvSpPr>
          <p:spPr>
            <a:xfrm>
              <a:off x="9737982" y="3824910"/>
              <a:ext cx="72000" cy="72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8" name="Rechte verbindingslijn 17"/>
          <p:cNvCxnSpPr/>
          <p:nvPr/>
        </p:nvCxnSpPr>
        <p:spPr>
          <a:xfrm flipH="1" flipV="1">
            <a:off x="5955507" y="1862380"/>
            <a:ext cx="16931" cy="2095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flipV="1">
            <a:off x="5996293" y="2471418"/>
            <a:ext cx="1456251" cy="14925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5972438" y="2419075"/>
            <a:ext cx="1355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Dierentuin: 45˚</a:t>
            </a:r>
          </a:p>
        </p:txBody>
      </p:sp>
    </p:spTree>
    <p:extLst>
      <p:ext uri="{BB962C8B-B14F-4D97-AF65-F5344CB8AC3E}">
        <p14:creationId xmlns:p14="http://schemas.microsoft.com/office/powerpoint/2010/main" val="339737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4" grpId="0" animBg="1"/>
      <p:bldP spid="13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647831" y="140577"/>
            <a:ext cx="7370227" cy="651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4.3 Turftabel en steel-bladdiagram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kstvak 49"/>
          <p:cNvSpPr txBox="1"/>
          <p:nvPr/>
        </p:nvSpPr>
        <p:spPr>
          <a:xfrm>
            <a:off x="417208" y="1167871"/>
            <a:ext cx="2756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Turfbladdiagram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470721" y="1657179"/>
            <a:ext cx="6225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Turven is een ander woord voor streepjes zetten. Na vier streepjes zet je een dwarsstreep (=5).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1" y="2011122"/>
            <a:ext cx="581244" cy="387496"/>
          </a:xfrm>
          <a:prstGeom prst="rect">
            <a:avLst/>
          </a:prstGeom>
        </p:spPr>
      </p:pic>
      <p:sp>
        <p:nvSpPr>
          <p:cNvPr id="55" name="Rechthoek 54"/>
          <p:cNvSpPr/>
          <p:nvPr/>
        </p:nvSpPr>
        <p:spPr>
          <a:xfrm>
            <a:off x="502098" y="2370297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Soms is het handig om deze manier te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gebruiken. Dit doe je om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overzicht te krijgen van veel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verschillende getallen die door elkaar staan.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470721" y="338596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Loop een rijtje per getal af en streep door wat je gehad hebt. Wel met potlood!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6925311" y="2204870"/>
            <a:ext cx="4292482" cy="3502619"/>
            <a:chOff x="6925311" y="2204870"/>
            <a:chExt cx="4292482" cy="3502619"/>
          </a:xfrm>
        </p:grpSpPr>
        <p:grpSp>
          <p:nvGrpSpPr>
            <p:cNvPr id="7" name="Groep 6"/>
            <p:cNvGrpSpPr/>
            <p:nvPr/>
          </p:nvGrpSpPr>
          <p:grpSpPr>
            <a:xfrm>
              <a:off x="6925311" y="2204870"/>
              <a:ext cx="4292482" cy="3502619"/>
              <a:chOff x="7957555" y="1419150"/>
              <a:chExt cx="3293523" cy="2875267"/>
            </a:xfrm>
          </p:grpSpPr>
          <p:pic>
            <p:nvPicPr>
              <p:cNvPr id="5" name="Afbeelding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57555" y="1419150"/>
                <a:ext cx="3293523" cy="504540"/>
              </a:xfrm>
              <a:prstGeom prst="rect">
                <a:avLst/>
              </a:prstGeom>
            </p:spPr>
          </p:pic>
          <p:pic>
            <p:nvPicPr>
              <p:cNvPr id="6" name="Afbeelding 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32889" y="1892848"/>
                <a:ext cx="3018189" cy="2401569"/>
              </a:xfrm>
              <a:prstGeom prst="rect">
                <a:avLst/>
              </a:prstGeom>
            </p:spPr>
          </p:pic>
        </p:grpSp>
        <p:sp>
          <p:nvSpPr>
            <p:cNvPr id="8" name="Rechthoek 7"/>
            <p:cNvSpPr/>
            <p:nvPr/>
          </p:nvSpPr>
          <p:spPr>
            <a:xfrm>
              <a:off x="9031211" y="3305278"/>
              <a:ext cx="408624" cy="20735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87486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401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0" grpId="0"/>
      <p:bldP spid="43" grpId="0"/>
      <p:bldP spid="55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647831" y="140577"/>
            <a:ext cx="7370227" cy="651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4.3 Turftabel en steel-bladdiagram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5155601" y="1732020"/>
            <a:ext cx="62393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Het laatste cijfer van een getal komt in het blad en de rest in de steel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kstvak 48"/>
          <p:cNvSpPr txBox="1"/>
          <p:nvPr/>
        </p:nvSpPr>
        <p:spPr>
          <a:xfrm>
            <a:off x="840552" y="1184217"/>
            <a:ext cx="3133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Steel-blad diagram</a:t>
            </a:r>
          </a:p>
        </p:txBody>
      </p:sp>
      <p:sp>
        <p:nvSpPr>
          <p:cNvPr id="9" name="Rechthoek 8"/>
          <p:cNvSpPr/>
          <p:nvPr/>
        </p:nvSpPr>
        <p:spPr>
          <a:xfrm>
            <a:off x="840552" y="1522702"/>
            <a:ext cx="48140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 van de lengte in cm: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nl-NL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nl-NL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nl-NL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r>
              <a:rPr lang="nl-N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l-N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nl-N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nl-NL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13</a:t>
            </a:r>
            <a:r>
              <a:rPr lang="nl-NL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19" y="2629157"/>
            <a:ext cx="2809239" cy="3969017"/>
          </a:xfrm>
          <a:prstGeom prst="rect">
            <a:avLst/>
          </a:prstGeom>
        </p:spPr>
      </p:pic>
      <p:sp>
        <p:nvSpPr>
          <p:cNvPr id="12" name="PIJL-RECHTS 11"/>
          <p:cNvSpPr/>
          <p:nvPr/>
        </p:nvSpPr>
        <p:spPr>
          <a:xfrm>
            <a:off x="4207730" y="3003742"/>
            <a:ext cx="1680883" cy="55133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7570694" y="2800537"/>
            <a:ext cx="26894" cy="1532963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flipV="1">
            <a:off x="7032811" y="3230841"/>
            <a:ext cx="2528047" cy="1344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/>
          <p:cNvCxnSpPr/>
          <p:nvPr/>
        </p:nvCxnSpPr>
        <p:spPr>
          <a:xfrm flipV="1">
            <a:off x="7050741" y="3855380"/>
            <a:ext cx="2528047" cy="1344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hoek 19"/>
          <p:cNvSpPr/>
          <p:nvPr/>
        </p:nvSpPr>
        <p:spPr>
          <a:xfrm>
            <a:off x="7032811" y="281640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7030936" y="337786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7027392" y="398982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7677274" y="280053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dirty="0"/>
          </a:p>
        </p:txBody>
      </p:sp>
      <p:sp>
        <p:nvSpPr>
          <p:cNvPr id="24" name="Rechthoek 23"/>
          <p:cNvSpPr/>
          <p:nvPr/>
        </p:nvSpPr>
        <p:spPr>
          <a:xfrm>
            <a:off x="7995198" y="280295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dirty="0"/>
          </a:p>
        </p:txBody>
      </p:sp>
      <p:sp>
        <p:nvSpPr>
          <p:cNvPr id="25" name="Rechthoek 24"/>
          <p:cNvSpPr/>
          <p:nvPr/>
        </p:nvSpPr>
        <p:spPr>
          <a:xfrm>
            <a:off x="7682265" y="339537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7996225" y="339131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8695160" y="339486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8335072" y="34024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7689032" y="39843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634531" y="39898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8009965" y="39843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nl-NL" dirty="0"/>
          </a:p>
        </p:txBody>
      </p:sp>
      <p:sp>
        <p:nvSpPr>
          <p:cNvPr id="32" name="Rechthoek 31"/>
          <p:cNvSpPr/>
          <p:nvPr/>
        </p:nvSpPr>
        <p:spPr>
          <a:xfrm>
            <a:off x="8322871" y="39843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8971137" y="398341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nl-NL" dirty="0"/>
          </a:p>
        </p:txBody>
      </p:sp>
      <p:sp>
        <p:nvSpPr>
          <p:cNvPr id="90" name="Rechthoek 89"/>
          <p:cNvSpPr/>
          <p:nvPr/>
        </p:nvSpPr>
        <p:spPr>
          <a:xfrm>
            <a:off x="9305346" y="399106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nl-NL" dirty="0"/>
          </a:p>
        </p:txBody>
      </p:sp>
      <p:sp>
        <p:nvSpPr>
          <p:cNvPr id="91" name="Tekstvak 90"/>
          <p:cNvSpPr txBox="1"/>
          <p:nvPr/>
        </p:nvSpPr>
        <p:spPr>
          <a:xfrm>
            <a:off x="4187344" y="4783651"/>
            <a:ext cx="597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Hoeveel kerstbomen zijn kleiner dan 135 cm?</a:t>
            </a:r>
          </a:p>
        </p:txBody>
      </p:sp>
      <p:sp>
        <p:nvSpPr>
          <p:cNvPr id="92" name="Tekstvak 91"/>
          <p:cNvSpPr txBox="1"/>
          <p:nvPr/>
        </p:nvSpPr>
        <p:spPr>
          <a:xfrm>
            <a:off x="4207730" y="5313559"/>
            <a:ext cx="597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Wat is de lengte van de grootste kerstboom?</a:t>
            </a:r>
          </a:p>
        </p:txBody>
      </p:sp>
    </p:spTree>
    <p:extLst>
      <p:ext uri="{BB962C8B-B14F-4D97-AF65-F5344CB8AC3E}">
        <p14:creationId xmlns:p14="http://schemas.microsoft.com/office/powerpoint/2010/main" val="76404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8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  <p:bldP spid="49" grpId="0"/>
      <p:bldP spid="9" grpId="0"/>
      <p:bldP spid="12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90" grpId="0"/>
      <p:bldP spid="91" grpId="0"/>
      <p:bldP spid="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2647831" y="140577"/>
            <a:ext cx="7370227" cy="65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Paragraaf 4.4 Gemiddelde en modus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kstvak 48"/>
          <p:cNvSpPr txBox="1"/>
          <p:nvPr/>
        </p:nvSpPr>
        <p:spPr>
          <a:xfrm>
            <a:off x="840552" y="951633"/>
            <a:ext cx="7402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Gemiddelde berekenen met een frequentietabel</a:t>
            </a:r>
          </a:p>
        </p:txBody>
      </p:sp>
      <p:sp>
        <p:nvSpPr>
          <p:cNvPr id="9" name="Rechthoek 8"/>
          <p:cNvSpPr/>
          <p:nvPr/>
        </p:nvSpPr>
        <p:spPr>
          <a:xfrm>
            <a:off x="840552" y="1413298"/>
            <a:ext cx="51702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Bij een klein aantal waarnemingen kun je het gemiddelde berekenen door: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Tel het aantal getallen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Tel alle getallen bij elkaar op.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Deel de uitkomst van stap 2 door het getal van stap 1.</a:t>
            </a:r>
            <a:endParaRPr lang="nl-NL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840552" y="3896166"/>
            <a:ext cx="40834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Voorbeeld: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Jouw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cijfers voor wiskunde waren  </a:t>
            </a:r>
            <a:endParaRPr lang="nl-N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 7 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 8  9  6</a:t>
            </a:r>
          </a:p>
        </p:txBody>
      </p:sp>
      <p:sp>
        <p:nvSpPr>
          <p:cNvPr id="6" name="Rechthoek 5"/>
          <p:cNvSpPr/>
          <p:nvPr/>
        </p:nvSpPr>
        <p:spPr>
          <a:xfrm>
            <a:off x="840552" y="3352290"/>
            <a:ext cx="65329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Gemiddelde = Totaal aantal getallen opgeteld </a:t>
            </a:r>
            <a:r>
              <a:rPr lang="nl-NL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aantal getallen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hthoek 33"/>
              <p:cNvSpPr/>
              <p:nvPr/>
            </p:nvSpPr>
            <p:spPr>
              <a:xfrm>
                <a:off x="5197398" y="4203943"/>
                <a:ext cx="482066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l-NL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Gemiddelde op één decimaal:</a:t>
                </a:r>
                <a14:m>
                  <m:oMath xmlns:m="http://schemas.openxmlformats.org/officeDocument/2006/math">
                    <m:r>
                      <a:rPr lang="nl-NL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nl-NL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nl-NL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(6 + 7 + 5 + 8 + 9 + 6) : 6 </a:t>
                </a:r>
                <a14:m>
                  <m:oMath xmlns:m="http://schemas.openxmlformats.org/officeDocument/2006/math">
                    <m:r>
                      <a:rPr lang="nl-NL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nl-NL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6,8 </a:t>
                </a:r>
                <a:endParaRPr lang="nl-NL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Rechthoe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398" y="4203943"/>
                <a:ext cx="4820660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1392" t="-4310" b="-155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47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9" grpId="0"/>
      <p:bldP spid="9" grpId="0"/>
      <p:bldP spid="5" grpId="0"/>
      <p:bldP spid="6" grpId="0"/>
      <p:bldP spid="34" grpId="0"/>
    </p:bldLst>
  </p:timing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343</TotalTime>
  <Words>812</Words>
  <Application>Microsoft Office PowerPoint</Application>
  <PresentationFormat>Breedbeeld</PresentationFormat>
  <Paragraphs>194</Paragraphs>
  <Slides>13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Tw Cen MT</vt:lpstr>
      <vt:lpstr>Wingdings 3</vt:lpstr>
      <vt:lpstr>Druppel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Klift, Erik van de</dc:creator>
  <cp:lastModifiedBy>Erik van de Klift</cp:lastModifiedBy>
  <cp:revision>37</cp:revision>
  <dcterms:created xsi:type="dcterms:W3CDTF">2015-12-12T10:25:46Z</dcterms:created>
  <dcterms:modified xsi:type="dcterms:W3CDTF">2016-01-11T10:29:09Z</dcterms:modified>
</cp:coreProperties>
</file>